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ink/ink1.xml" ContentType="application/inkml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6"/>
  </p:notesMasterIdLst>
  <p:handoutMasterIdLst>
    <p:handoutMasterId r:id="rId47"/>
  </p:handoutMasterIdLst>
  <p:sldIdLst>
    <p:sldId id="278" r:id="rId2"/>
    <p:sldId id="392" r:id="rId3"/>
    <p:sldId id="442" r:id="rId4"/>
    <p:sldId id="397" r:id="rId5"/>
    <p:sldId id="393" r:id="rId6"/>
    <p:sldId id="395" r:id="rId7"/>
    <p:sldId id="432" r:id="rId8"/>
    <p:sldId id="412" r:id="rId9"/>
    <p:sldId id="396" r:id="rId10"/>
    <p:sldId id="413" r:id="rId11"/>
    <p:sldId id="414" r:id="rId12"/>
    <p:sldId id="417" r:id="rId13"/>
    <p:sldId id="435" r:id="rId14"/>
    <p:sldId id="436" r:id="rId15"/>
    <p:sldId id="443" r:id="rId16"/>
    <p:sldId id="437" r:id="rId17"/>
    <p:sldId id="438" r:id="rId18"/>
    <p:sldId id="441" r:id="rId19"/>
    <p:sldId id="439" r:id="rId20"/>
    <p:sldId id="440" r:id="rId21"/>
    <p:sldId id="404" r:id="rId22"/>
    <p:sldId id="406" r:id="rId23"/>
    <p:sldId id="433" r:id="rId24"/>
    <p:sldId id="434" r:id="rId25"/>
    <p:sldId id="408" r:id="rId26"/>
    <p:sldId id="410" r:id="rId27"/>
    <p:sldId id="409" r:id="rId28"/>
    <p:sldId id="411" r:id="rId29"/>
    <p:sldId id="415" r:id="rId30"/>
    <p:sldId id="407" r:id="rId31"/>
    <p:sldId id="416" r:id="rId32"/>
    <p:sldId id="418" r:id="rId33"/>
    <p:sldId id="419" r:id="rId34"/>
    <p:sldId id="423" r:id="rId35"/>
    <p:sldId id="422" r:id="rId36"/>
    <p:sldId id="426" r:id="rId37"/>
    <p:sldId id="427" r:id="rId38"/>
    <p:sldId id="429" r:id="rId39"/>
    <p:sldId id="430" r:id="rId40"/>
    <p:sldId id="431" r:id="rId41"/>
    <p:sldId id="428" r:id="rId42"/>
    <p:sldId id="421" r:id="rId43"/>
    <p:sldId id="425" r:id="rId44"/>
    <p:sldId id="340" r:id="rId45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392"/>
            <p14:sldId id="442"/>
            <p14:sldId id="397"/>
            <p14:sldId id="393"/>
            <p14:sldId id="395"/>
            <p14:sldId id="432"/>
            <p14:sldId id="412"/>
            <p14:sldId id="396"/>
            <p14:sldId id="413"/>
            <p14:sldId id="414"/>
            <p14:sldId id="417"/>
            <p14:sldId id="435"/>
            <p14:sldId id="436"/>
            <p14:sldId id="443"/>
            <p14:sldId id="437"/>
            <p14:sldId id="438"/>
            <p14:sldId id="441"/>
            <p14:sldId id="439"/>
            <p14:sldId id="440"/>
            <p14:sldId id="404"/>
            <p14:sldId id="406"/>
            <p14:sldId id="433"/>
            <p14:sldId id="434"/>
            <p14:sldId id="408"/>
            <p14:sldId id="410"/>
            <p14:sldId id="409"/>
            <p14:sldId id="411"/>
            <p14:sldId id="415"/>
            <p14:sldId id="407"/>
            <p14:sldId id="416"/>
            <p14:sldId id="418"/>
            <p14:sldId id="419"/>
            <p14:sldId id="423"/>
            <p14:sldId id="422"/>
            <p14:sldId id="426"/>
            <p14:sldId id="427"/>
            <p14:sldId id="429"/>
            <p14:sldId id="430"/>
            <p14:sldId id="431"/>
            <p14:sldId id="428"/>
            <p14:sldId id="421"/>
            <p14:sldId id="425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rsov" initials="A" lastIdx="114" clrIdx="0">
    <p:extLst>
      <p:ext uri="{19B8F6BF-5375-455C-9EA6-DF929625EA0E}">
        <p15:presenceInfo xmlns:p15="http://schemas.microsoft.com/office/powerpoint/2012/main" userId="AFirsov" providerId="None"/>
      </p:ext>
    </p:extLst>
  </p:cmAuthor>
  <p:cmAuthor id="2" name="compeyes" initials="c" lastIdx="1" clrIdx="1">
    <p:extLst>
      <p:ext uri="{19B8F6BF-5375-455C-9EA6-DF929625EA0E}">
        <p15:presenceInfo xmlns:p15="http://schemas.microsoft.com/office/powerpoint/2012/main" userId="compey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FF00"/>
    <a:srgbClr val="FFFF00"/>
    <a:srgbClr val="FCCDB6"/>
    <a:srgbClr val="D9D9D9"/>
    <a:srgbClr val="004568"/>
    <a:srgbClr val="0074AF"/>
    <a:srgbClr val="00B0F0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4" autoAdjust="0"/>
    <p:restoredTop sz="96215" autoAdjust="0"/>
  </p:normalViewPr>
  <p:slideViewPr>
    <p:cSldViewPr snapToGrid="0">
      <p:cViewPr varScale="1">
        <p:scale>
          <a:sx n="75" d="100"/>
          <a:sy n="75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21:36:34.089" idx="114">
    <p:pos x="10" y="10"/>
    <p:text>http://cv-tricks.com/cnn/understand-resnet-alexnet-vgg-inception/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04:45.721" idx="101">
    <p:pos x="10" y="10"/>
    <p:text>https://stackoverflow.com/questions/38450104/how-to-visualize-filters-after-the-1st-layer-trained-by-cnns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15:21.850" idx="102">
    <p:pos x="10" y="10"/>
    <p:text>http://cs231n.github.io/understanding-cnn/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29:05.673" idx="103">
    <p:pos x="10" y="10"/>
    <p:text>http://cs231n.github.io/understanding-cnn/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06:59.610" idx="106">
    <p:pos x="10" y="10"/>
    <p:text>https://cs.stanford.edu/people/karpathy/cnnembed/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3-24T17:47:00.65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26:56.647" idx="107">
    <p:pos x="10" y="10"/>
    <p:text>http://www.mdpi.com/2072-4292/7/11/14680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26:56.647" idx="107">
    <p:pos x="10" y="10"/>
    <p:text>http://www.mdpi.com/2072-4292/7/11/14680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30:22.269" idx="108">
    <p:pos x="10" y="10"/>
    <p:text>http://www.evolvingai.org/fooling</p:text>
    <p:extLst>
      <p:ext uri="{C676402C-5697-4E1C-873F-D02D1690AC5C}">
        <p15:threadingInfo xmlns:p15="http://schemas.microsoft.com/office/powerpoint/2012/main" timeZoneBias="-420"/>
      </p:ext>
    </p:extLst>
  </p:cm>
  <p:cm authorId="1" dt="2018-03-24T13:38:25.292" idx="109">
    <p:pos x="106" y="106"/>
    <p:text>https://www.youtube.com/watch?v=M2IebCN9Ht4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01:57.315" idx="104">
    <p:pos x="10" y="10"/>
    <p:text>https://www.kdnuggets.com/2016/04/top-15-frameworks-machine-learning-experts.html</p:text>
    <p:extLst>
      <p:ext uri="{C676402C-5697-4E1C-873F-D02D1690AC5C}">
        <p15:threadingInfo xmlns:p15="http://schemas.microsoft.com/office/powerpoint/2012/main" timeZoneBias="-420"/>
      </p:ext>
    </p:extLst>
  </p:cm>
  <p:cm authorId="1" dt="2018-03-24T13:04:52.732" idx="105">
    <p:pos x="106" y="106"/>
    <p:text>https://github.com/keras-team/keras/blob/master/examples/cifar10_cnn.py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2T23:17:53.477" idx="32">
    <p:pos x="10" y="10"/>
    <p:text>https://en.wikipedia.org/wiki/Canny_edge_detector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2:14:30.135" idx="87">
    <p:pos x="10" y="10"/>
    <p:text>http://www.samyzaf.com/ML/cifar10/cifar10.html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2:14:30.135" idx="87">
    <p:pos x="10" y="10"/>
    <p:text>http://www.samyzaf.com/ML/cifar10/cifar10.html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3:00:22.362" idx="90">
    <p:pos x="10" y="10"/>
    <p:text>http://labelme.csail.mit.edu/Release3.0/</p:text>
    <p:extLst>
      <p:ext uri="{C676402C-5697-4E1C-873F-D02D1690AC5C}">
        <p15:threadingInfo xmlns:p15="http://schemas.microsoft.com/office/powerpoint/2012/main" timeZoneBias="-420"/>
      </p:ext>
    </p:extLst>
  </p:cm>
  <p:cm authorId="1" dt="2018-03-14T23:01:34.577" idx="91">
    <p:pos x="106" y="106"/>
    <p:text>https://voice.mozilla.org/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3:04:59.550" idx="93">
    <p:pos x="10" y="10"/>
    <p:text>https://www.galaxyzoo.org/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3T23:04:41.877" idx="99">
    <p:pos x="10" y="10"/>
    <p:text>https://towardsdatascience.com/activation-functions-neural-networks-1cbd9f8d91d6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9:28:47.917" idx="78">
    <p:pos x="10" y="10"/>
    <p:text>https://en.wikipedia.org/wiki/Overfitting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9:28:47.917" idx="78">
    <p:pos x="10" y="10"/>
    <p:text>https://en.wikipedia.org/wiki/Overfitting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3T23:09:13.041" idx="100">
    <p:pos x="10" y="10"/>
    <p:text>https://medium.com/machine-learning-for-humans/neural-networks-deep-learning-cdad8aeae49b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03:23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20 7994,'-5'-4'53,"-4"3"0,7-5 562,-5 3-223,5 2-166,-2-4 3,4 5-3,-5 0 56,4 0-159,-3 0 1,4 5-38,0 1 1,0 8 98,0 2 0,0 4-6,0 3 0,0 6 39,0 7-194,0 7 0,-1 2 117,-3 4 0,2 2-110,-4 1 0,2-1 142,-2 1 0,4-9-21,-2-4 0,0-6-52,1 0 0,-1-8 41,4-5 1,1-2-144,3-4 1,-3 0 68,2-1 1,1-2-100,0 2 1,-1-2 37,-3-1 0,0 3-64,0 0 0,0 0-62,0-3 194,0 0-88,0 0 0,0-4 56,0 1-151,0-5 0,-1 2 36,-2-4-1254,2 0 148,-4 0 1179,1-4 0,-2-6 0,-4-5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9E0DB05-3148-4990-9B22-9819935BD38D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C8CA-7624-46CE-A460-A1C79D68F321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27CC-35EA-4003-B9D1-040586C176CE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9D5-E265-4213-A5CD-577AC4CAB490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9A0-9420-42C4-8F4B-5222CA9CCA2C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0BDB-E56D-4170-AC24-970814480DE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7E69-98A9-46AA-9224-9228EBCFD3F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D846-BC43-49BA-A2F7-36889ED77C62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D97-11F8-406C-BF72-C66E03305391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9686B8-A8FB-4103-8677-7D2699419F40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311.2901.pdf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olving-AI-Lab/fool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ghakot/keras-vis" TargetMode="External"/><Relationship Id="rId2" Type="http://schemas.openxmlformats.org/officeDocument/2006/relationships/hyperlink" Target="https://github.com/InFoCusp/tf_cnnvi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osinski/deep-visualization-toolbox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Introduction to convolutional Neural Networks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9550" y="4079290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7F6-ED1B-4F37-A2CA-4D2DC62B204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pooling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14067" r="20628" b="-302"/>
          <a:stretch/>
        </p:blipFill>
        <p:spPr>
          <a:xfrm>
            <a:off x="3045401" y="2186020"/>
            <a:ext cx="5677525" cy="42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0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vs average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508" y="3057993"/>
            <a:ext cx="509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– gives shift invariance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– preserves information about low activations</a:t>
            </a:r>
            <a:endParaRPr lang="ru-R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14067" r="20628" b="-302"/>
          <a:stretch/>
        </p:blipFill>
        <p:spPr>
          <a:xfrm>
            <a:off x="5646641" y="1785541"/>
            <a:ext cx="5677525" cy="42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and padding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362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4832"/>
            <a:ext cx="7234575" cy="28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adeshpande3.github.io/assets/P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55011"/>
          <a:stretch/>
        </p:blipFill>
        <p:spPr bwMode="auto">
          <a:xfrm>
            <a:off x="7234575" y="1540418"/>
            <a:ext cx="4377127" cy="397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9938" y="5511794"/>
            <a:ext cx="143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385" y="5511793"/>
            <a:ext cx="143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41520420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7547" y="3019047"/>
            <a:ext cx="7533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is the size of an image for a human to understand what is in it?</a:t>
            </a:r>
          </a:p>
        </p:txBody>
      </p:sp>
    </p:spTree>
    <p:extLst>
      <p:ext uri="{BB962C8B-B14F-4D97-AF65-F5344CB8AC3E}">
        <p14:creationId xmlns:p14="http://schemas.microsoft.com/office/powerpoint/2010/main" val="25166660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images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9205" y="6101372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http://groups.csail.mit.edu/vision/TinyImages/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28" y="3262104"/>
            <a:ext cx="429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 million of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</a:p>
        </p:txBody>
      </p:sp>
      <p:pic>
        <p:nvPicPr>
          <p:cNvPr id="1026" name="Picture 2" descr="Image result for tiny image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61" y="1859466"/>
            <a:ext cx="7377939" cy="3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07000" y="1859466"/>
            <a:ext cx="6604000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18100" y="2981527"/>
            <a:ext cx="6692900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2932" y="4141350"/>
            <a:ext cx="7082368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8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images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9205" y="6101372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http://groups.csail.mit.edu/vision/TinyImages/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28" y="3262104"/>
            <a:ext cx="429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 million of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</a:p>
        </p:txBody>
      </p:sp>
      <p:pic>
        <p:nvPicPr>
          <p:cNvPr id="1026" name="Picture 2" descr="Image result for tiny image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61" y="1859466"/>
            <a:ext cx="7377939" cy="3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19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Cifar-10, cifar-100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1061" y="6101372"/>
            <a:ext cx="5219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8272" y="1820277"/>
            <a:ext cx="66564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Extracted from Tiny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CIFAR-10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60000 picture</a:t>
            </a:r>
            <a:r>
              <a:rPr lang="ru-RU" sz="2400" dirty="0"/>
              <a:t> (50.000</a:t>
            </a:r>
            <a:r>
              <a:rPr lang="en-US" sz="2400" dirty="0"/>
              <a:t> train</a:t>
            </a:r>
            <a:r>
              <a:rPr lang="ru-RU" sz="2400" dirty="0"/>
              <a:t>/10.000</a:t>
            </a:r>
            <a:r>
              <a:rPr lang="en-US" sz="2400" dirty="0"/>
              <a:t> test</a:t>
            </a:r>
            <a:r>
              <a:rPr lang="ru-RU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10 </a:t>
            </a:r>
            <a:r>
              <a:rPr lang="en-US" sz="2400" dirty="0"/>
              <a:t>classes</a:t>
            </a:r>
            <a:r>
              <a:rPr lang="ru-RU" sz="2400" dirty="0"/>
              <a:t> </a:t>
            </a:r>
            <a:r>
              <a:rPr lang="en-US" sz="2400" dirty="0"/>
              <a:t>- </a:t>
            </a:r>
            <a:r>
              <a:rPr lang="ru-RU" sz="2400" dirty="0"/>
              <a:t>6.000 </a:t>
            </a:r>
            <a:r>
              <a:rPr lang="en-US" sz="2400" dirty="0"/>
              <a:t>pictures in each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CIFAR-100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6000 pictures</a:t>
            </a:r>
            <a:r>
              <a:rPr lang="ru-RU" sz="2400" dirty="0"/>
              <a:t>(5.000</a:t>
            </a:r>
            <a:r>
              <a:rPr lang="en-US" sz="2400" dirty="0"/>
              <a:t> train</a:t>
            </a:r>
            <a:r>
              <a:rPr lang="ru-RU" sz="2400" dirty="0"/>
              <a:t>/1.000</a:t>
            </a:r>
            <a:r>
              <a:rPr lang="en-US" sz="2400" dirty="0"/>
              <a:t> test</a:t>
            </a:r>
            <a:r>
              <a:rPr lang="ru-RU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100 </a:t>
            </a:r>
            <a:r>
              <a:rPr lang="en-US" sz="2400" dirty="0"/>
              <a:t>classes - </a:t>
            </a:r>
            <a:r>
              <a:rPr lang="ru-RU" sz="2400" dirty="0"/>
              <a:t>600 </a:t>
            </a:r>
            <a:r>
              <a:rPr lang="en-US" sz="2400" dirty="0"/>
              <a:t>pictures in each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2061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3840" y="1669334"/>
            <a:ext cx="6579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Structured using </a:t>
            </a:r>
            <a:r>
              <a:rPr lang="en-US" sz="2400" dirty="0" err="1"/>
              <a:t>WordNET</a:t>
            </a:r>
            <a:r>
              <a:rPr lang="en-US" sz="2400" dirty="0"/>
              <a:t>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 </a:t>
            </a:r>
            <a:r>
              <a:rPr lang="en-US" sz="2400" dirty="0"/>
              <a:t>million pictures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20.000 </a:t>
            </a:r>
            <a:r>
              <a:rPr lang="en-US" sz="2400" dirty="0"/>
              <a:t>categories - is this enough?</a:t>
            </a:r>
            <a:endParaRPr lang="ru-RU" sz="2400" dirty="0"/>
          </a:p>
        </p:txBody>
      </p:sp>
      <p:sp>
        <p:nvSpPr>
          <p:cNvPr id="7" name="Rectangle 6"/>
          <p:cNvSpPr/>
          <p:nvPr/>
        </p:nvSpPr>
        <p:spPr>
          <a:xfrm>
            <a:off x="312902" y="6101372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7651" y="6101372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2050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3" y="2860047"/>
            <a:ext cx="8632728" cy="32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004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3840" y="1669334"/>
            <a:ext cx="1081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Structured using </a:t>
            </a:r>
            <a:r>
              <a:rPr lang="en-US" sz="2400" dirty="0" err="1"/>
              <a:t>WordNET</a:t>
            </a:r>
            <a:r>
              <a:rPr lang="en-US" sz="2400" dirty="0"/>
              <a:t>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 </a:t>
            </a:r>
            <a:r>
              <a:rPr lang="en-US" sz="2400" dirty="0"/>
              <a:t>million pictures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20.000 </a:t>
            </a:r>
            <a:r>
              <a:rPr lang="en-US" sz="2400" dirty="0"/>
              <a:t>categories – in English language there are 100.000 categories</a:t>
            </a:r>
            <a:endParaRPr lang="ru-RU" sz="2400" dirty="0"/>
          </a:p>
        </p:txBody>
      </p:sp>
      <p:sp>
        <p:nvSpPr>
          <p:cNvPr id="7" name="Rectangle 6"/>
          <p:cNvSpPr/>
          <p:nvPr/>
        </p:nvSpPr>
        <p:spPr>
          <a:xfrm>
            <a:off x="312902" y="6101372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7651" y="6101372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2050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3" y="2860047"/>
            <a:ext cx="8632728" cy="32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566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dataset?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1551432"/>
            <a:ext cx="51566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yourself</a:t>
            </a:r>
            <a:r>
              <a:rPr lang="ru-RU" sz="2400" dirty="0"/>
              <a:t> ))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Open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Volunteers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LabelMe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Freelancers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Yandex</a:t>
            </a:r>
            <a:r>
              <a:rPr lang="en-US" sz="2400" dirty="0"/>
              <a:t> </a:t>
            </a:r>
            <a:r>
              <a:rPr lang="en-US" sz="2400" dirty="0" err="1"/>
              <a:t>Toloka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Amazon Mechanical Turk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Automatically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Youtube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146" name="Picture 2" descr="tes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96" y="2084832"/>
            <a:ext cx="4806169" cy="41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5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minutes questionnaire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Shape 136"/>
          <p:cNvSpPr txBox="1"/>
          <p:nvPr/>
        </p:nvSpPr>
        <p:spPr>
          <a:xfrm>
            <a:off x="2366962" y="1952625"/>
            <a:ext cx="7031038" cy="41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/>
              <a:t>What is a local feature</a:t>
            </a:r>
            <a:r>
              <a:rPr lang="ru-RU" sz="2400" b="0" i="0" u="none" strike="noStrike" cap="none" dirty="0"/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4 </a:t>
            </a:r>
            <a:r>
              <a:rPr lang="en-US" sz="2400" b="0" i="0" u="none" strike="noStrike" cap="none" dirty="0"/>
              <a:t>characteristics of the local feature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2 </a:t>
            </a:r>
            <a:r>
              <a:rPr lang="en-US" sz="2400" b="0" i="0" u="none" strike="noStrike" cap="none" dirty="0"/>
              <a:t>types of features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Corner prop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Harris detector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Derivative matrix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How to deal with local feature scale</a:t>
            </a:r>
            <a:r>
              <a:rPr lang="ru-RU" sz="2400" b="0" i="0" u="none" strike="noStrike" cap="none" dirty="0"/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 err="1"/>
              <a:t>Difference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/>
              <a:t>of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/>
              <a:t>Gaussians</a:t>
            </a:r>
            <a:r>
              <a:rPr lang="ru-RU" sz="2400" b="0" i="0" u="none" strike="noStrike" cap="none" dirty="0"/>
              <a:t> (</a:t>
            </a:r>
            <a:r>
              <a:rPr lang="ru-RU" sz="2400" b="0" i="0" u="none" strike="noStrike" cap="none" dirty="0" err="1"/>
              <a:t>DoG</a:t>
            </a:r>
            <a:r>
              <a:rPr lang="ru-RU" sz="2400" b="0" i="0" u="none" strike="noStrike" cap="none" dirty="0"/>
              <a:t>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What is the local feature descriptor</a:t>
            </a:r>
            <a:r>
              <a:rPr lang="ru-RU" sz="2400" b="0" i="0" u="none" strike="noStrike" cap="none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16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551" y="3059660"/>
            <a:ext cx="377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Started in </a:t>
            </a:r>
            <a:r>
              <a:rPr lang="ru-RU" sz="2400" dirty="0"/>
              <a:t>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2008, they had </a:t>
            </a:r>
            <a:r>
              <a:rPr lang="ru-RU" sz="2400" dirty="0"/>
              <a:t>60.000.000 </a:t>
            </a:r>
            <a:r>
              <a:rPr lang="en-US" sz="2400" dirty="0"/>
              <a:t>of labels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150.000 </a:t>
            </a:r>
            <a:r>
              <a:rPr lang="en-US" sz="2400" dirty="0"/>
              <a:t>volunteers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1589191"/>
            <a:ext cx="8201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80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654" y="2705606"/>
            <a:ext cx="461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Dead neurons</a:t>
            </a:r>
            <a:r>
              <a:rPr lang="ru-RU" sz="2400" dirty="0"/>
              <a:t> – </a:t>
            </a:r>
            <a:r>
              <a:rPr lang="en-US" sz="2400" dirty="0"/>
              <a:t>always the same output value 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 (low gradients)</a:t>
            </a:r>
            <a:r>
              <a:rPr lang="ru-RU" sz="2400" dirty="0"/>
              <a:t> – </a:t>
            </a:r>
            <a:r>
              <a:rPr lang="en-US" sz="2400" dirty="0"/>
              <a:t>very low weight change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activation functions have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7756263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2" descr="Image result for relu and sigm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705606"/>
            <a:ext cx="6295658" cy="25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7654" y="2705606"/>
            <a:ext cx="461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Dead neurons</a:t>
            </a:r>
            <a:r>
              <a:rPr lang="ru-RU" sz="2400" dirty="0"/>
              <a:t> – </a:t>
            </a:r>
            <a:r>
              <a:rPr lang="en-US" sz="2400" dirty="0"/>
              <a:t>always the same output value 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 (low gradients)</a:t>
            </a:r>
            <a:r>
              <a:rPr lang="ru-RU" sz="2400" dirty="0"/>
              <a:t> – </a:t>
            </a:r>
            <a:r>
              <a:rPr lang="en-US" sz="2400" dirty="0"/>
              <a:t>very low weight change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activation functions have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2558614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24578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18" y="585216"/>
            <a:ext cx="5885488" cy="58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780500"/>
            <a:ext cx="4287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Symptom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performs well on training data, but fails on test data</a:t>
            </a:r>
          </a:p>
        </p:txBody>
      </p:sp>
    </p:spTree>
    <p:extLst>
      <p:ext uri="{BB962C8B-B14F-4D97-AF65-F5344CB8AC3E}">
        <p14:creationId xmlns:p14="http://schemas.microsoft.com/office/powerpoint/2010/main" val="793473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8050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Symptom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performs well on training data, but fails on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Regularization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Get more data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Augment data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Apply dropout technique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Decrease architectural </a:t>
            </a:r>
          </a:p>
          <a:p>
            <a:pPr lvl="1"/>
            <a:r>
              <a:rPr lang="en-US" sz="2400" dirty="0"/>
              <a:t>complexity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Batch Normalization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04" y="2857568"/>
            <a:ext cx="3148991" cy="845096"/>
          </a:xfrm>
          <a:prstGeom prst="rect">
            <a:avLst/>
          </a:prstGeom>
        </p:spPr>
      </p:pic>
      <p:pic>
        <p:nvPicPr>
          <p:cNvPr id="1026" name="Picture 2" descr="https://cdn-images-1.medium.com/max/800/1*GUvLnDB2Q7lKHDNiwLQB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15" y="3541293"/>
            <a:ext cx="6880685" cy="255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77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9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763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9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35318" y="2893102"/>
            <a:ext cx="2023672" cy="2518347"/>
            <a:chOff x="7135318" y="2893102"/>
            <a:chExt cx="2023672" cy="251834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8109679" y="2998033"/>
              <a:ext cx="1049311" cy="22485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93661" y="2893102"/>
              <a:ext cx="1365329" cy="25183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135318" y="2893102"/>
              <a:ext cx="809469" cy="251834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0174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44670" y="3512371"/>
            <a:ext cx="98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KNN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</a:p>
        </p:txBody>
      </p:sp>
      <p:cxnSp>
        <p:nvCxnSpPr>
          <p:cNvPr id="9" name="Straight Arrow Connector 8"/>
          <p:cNvCxnSpPr>
            <a:stCxn id="9220" idx="3"/>
            <a:endCxn id="7" idx="1"/>
          </p:cNvCxnSpPr>
          <p:nvPr/>
        </p:nvCxnSpPr>
        <p:spPr>
          <a:xfrm>
            <a:off x="7205538" y="4112536"/>
            <a:ext cx="31391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439387" y="3110809"/>
            <a:ext cx="1766151" cy="2003452"/>
            <a:chOff x="7135318" y="2893102"/>
            <a:chExt cx="2023672" cy="2518347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8109679" y="2998033"/>
              <a:ext cx="1049311" cy="22485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793661" y="2893102"/>
              <a:ext cx="1365329" cy="25183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135318" y="2893102"/>
              <a:ext cx="809469" cy="251834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4333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9220" idx="3"/>
            <a:endCxn id="8" idx="1"/>
          </p:cNvCxnSpPr>
          <p:nvPr/>
        </p:nvCxnSpPr>
        <p:spPr>
          <a:xfrm flipV="1">
            <a:off x="7205538" y="4112535"/>
            <a:ext cx="13088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289756" y="3194286"/>
            <a:ext cx="915782" cy="17887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13953" y="3110809"/>
            <a:ext cx="1191585" cy="20034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4617" y="2263514"/>
            <a:ext cx="5561232" cy="3747541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4413" y="3697036"/>
            <a:ext cx="3296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with </a:t>
            </a:r>
            <a:r>
              <a:rPr lang="en-US" sz="2400"/>
              <a:t>new outputs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38677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8"/>
          <a:stretch/>
        </p:blipFill>
        <p:spPr>
          <a:xfrm>
            <a:off x="866339" y="2084832"/>
            <a:ext cx="10824740" cy="36989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282809" y="1805505"/>
            <a:ext cx="2154686" cy="34654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87472" y="1643783"/>
            <a:ext cx="2803607" cy="38813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543800" y="1643783"/>
            <a:ext cx="1206499" cy="3881330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001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30400" y="1968500"/>
            <a:ext cx="825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assume that you know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a neuron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activation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get features from 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MLP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</a:t>
            </a:r>
            <a:r>
              <a:rPr lang="en-US" sz="2400" dirty="0" err="1"/>
              <a:t>softmax</a:t>
            </a:r>
            <a:r>
              <a:rPr lang="en-US" sz="2400" dirty="0"/>
              <a:t>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epoch, hidden layer, cross-entropy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ML basics – classification, regression, </a:t>
            </a:r>
            <a:r>
              <a:rPr lang="en-US" sz="2400" dirty="0" err="1"/>
              <a:t>etc</a:t>
            </a:r>
            <a:r>
              <a:rPr lang="en-US" sz="2400" dirty="0"/>
              <a:t> + algorithms (SVM/KNN/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89179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7170" name="Picture 2" descr="Image result for features from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18" y="2669448"/>
            <a:ext cx="11343582" cy="23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038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Rgb</a:t>
            </a:r>
            <a:r>
              <a:rPr lang="en-US" dirty="0"/>
              <a:t> filter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42" name="Picture 2" descr="Image result for visualizing cnn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73" y="2268089"/>
            <a:ext cx="7069685" cy="4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5733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16386" name="Picture 2" descr="Image result for cnn activation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36" y="1682860"/>
            <a:ext cx="4186503" cy="41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cnn activation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6" y="1672038"/>
            <a:ext cx="4232821" cy="42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8780" y="5963753"/>
            <a:ext cx="20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196" y="5963753"/>
            <a:ext cx="20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Fifth layer</a:t>
            </a:r>
          </a:p>
        </p:txBody>
      </p:sp>
    </p:spTree>
    <p:extLst>
      <p:ext uri="{BB962C8B-B14F-4D97-AF65-F5344CB8AC3E}">
        <p14:creationId xmlns:p14="http://schemas.microsoft.com/office/powerpoint/2010/main" val="6790107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50272" cy="1499616"/>
          </a:xfrm>
        </p:spPr>
        <p:txBody>
          <a:bodyPr/>
          <a:lstStyle/>
          <a:p>
            <a:r>
              <a:rPr lang="en-US" dirty="0"/>
              <a:t>Maximal neuron activation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17410" name="Picture 2" descr="http://cs231n.github.io/assets/cnnvis/pool5max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2" y="2084832"/>
            <a:ext cx="11096625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041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neuron stimulus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4164" y="3585270"/>
            <a:ext cx="592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https://arxiv.org/pdf/1311.2901.pdf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73338" y="3372787"/>
            <a:ext cx="480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understand what part of the image caused the activation of the neuron</a:t>
            </a:r>
          </a:p>
        </p:txBody>
      </p:sp>
    </p:spTree>
    <p:extLst>
      <p:ext uri="{BB962C8B-B14F-4D97-AF65-F5344CB8AC3E}">
        <p14:creationId xmlns:p14="http://schemas.microsoft.com/office/powerpoint/2010/main" val="30048375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597916"/>
            <a:ext cx="11569699" cy="1499616"/>
          </a:xfrm>
        </p:spPr>
        <p:txBody>
          <a:bodyPr/>
          <a:lstStyle/>
          <a:p>
            <a:r>
              <a:rPr lang="en-US" dirty="0"/>
              <a:t>Visualization of important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8434" name="Picture 2" descr="http://cs231n.github.io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99" y="1845171"/>
            <a:ext cx="6997136" cy="46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0057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9458" name="Picture 2" descr="https://cs.stanford.edu/people/karpathy/cnnembed/cnn_embed_1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58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20482" name="Picture 2" descr="https://cs.stanford.edu/people/karpathy/cnnembed/cnn_embed_4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37728" y="-498710"/>
            <a:ext cx="27432000" cy="27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7A016F-44F9-0344-959F-995F6F55CD88}"/>
                  </a:ext>
                </a:extLst>
              </p14:cNvPr>
              <p14:cNvContentPartPr/>
              <p14:nvPr/>
            </p14:nvContentPartPr>
            <p14:xfrm>
              <a:off x="7286365" y="2578856"/>
              <a:ext cx="32400" cy="31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7A016F-44F9-0344-959F-995F6F55CD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1245" y="2563736"/>
                <a:ext cx="6264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7271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the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654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Реконструкция изображения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2" descr="Image result for image reconstruction from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0"/>
            <a:ext cx="11315700" cy="68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8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cnn</a:t>
            </a:r>
            <a:r>
              <a:rPr lang="en-US" dirty="0"/>
              <a:t>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/>
          <a:stretch/>
        </p:blipFill>
        <p:spPr>
          <a:xfrm>
            <a:off x="892660" y="2197100"/>
            <a:ext cx="9983007" cy="42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9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the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2" descr="Image result for image reconstruction from cn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1" t="1204" r="-30" b="68223"/>
          <a:stretch/>
        </p:blipFill>
        <p:spPr bwMode="auto">
          <a:xfrm>
            <a:off x="419724" y="1903751"/>
            <a:ext cx="11660039" cy="338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7310" y="5463888"/>
            <a:ext cx="782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Fully connected layer preserves semantics, but loses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8739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trick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21506" name="Picture 2" descr="Image result for neural network f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830"/>
            <a:ext cx="12115398" cy="38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33534" y="5776867"/>
            <a:ext cx="932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https://github.com/Evolving-AI-Lab/fooling</a:t>
            </a:r>
            <a:r>
              <a:rPr lang="ru-RU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0905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of </a:t>
            </a:r>
            <a:r>
              <a:rPr lang="en-US" dirty="0" err="1"/>
              <a:t>Cnns</a:t>
            </a:r>
            <a:r>
              <a:rPr lang="en-US" dirty="0"/>
              <a:t>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1200" y="3446770"/>
            <a:ext cx="8169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- </a:t>
            </a:r>
            <a:r>
              <a:rPr lang="en-US" sz="2400" dirty="0">
                <a:hlinkClick r:id="rId2"/>
              </a:rPr>
              <a:t>https://github.com/InFoCusp/tf_cnnvis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Keras</a:t>
            </a:r>
            <a:r>
              <a:rPr lang="en-US" sz="2400" dirty="0"/>
              <a:t> - </a:t>
            </a:r>
            <a:r>
              <a:rPr lang="en-US" sz="2400" dirty="0">
                <a:hlinkClick r:id="rId3"/>
              </a:rPr>
              <a:t>https://github.com/raghakot/keras-vis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Caffe</a:t>
            </a:r>
            <a:r>
              <a:rPr lang="en-US" sz="2400" dirty="0"/>
              <a:t> - </a:t>
            </a:r>
            <a:r>
              <a:rPr lang="en-US" sz="2400" dirty="0">
                <a:hlinkClick r:id="rId4"/>
              </a:rPr>
              <a:t>https://github.com/yosinski/deep-visualization-toolbox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5265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frameworks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3105" y="2788171"/>
            <a:ext cx="3177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Caffe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Theano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53" y="265305"/>
            <a:ext cx="4643047" cy="6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220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r>
              <a:rPr lang="ru-RU" dirty="0"/>
              <a:t>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437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8"/>
          <a:stretch/>
        </p:blipFill>
        <p:spPr>
          <a:xfrm>
            <a:off x="986260" y="2084832"/>
            <a:ext cx="10824740" cy="36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106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5"/>
          <a:stretch/>
        </p:blipFill>
        <p:spPr>
          <a:xfrm>
            <a:off x="652474" y="1828800"/>
            <a:ext cx="11111752" cy="438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84496-D5AA-CA48-AE4A-19DAA52E5DF2}"/>
              </a:ext>
            </a:extLst>
          </p:cNvPr>
          <p:cNvSpPr txBox="1"/>
          <p:nvPr/>
        </p:nvSpPr>
        <p:spPr>
          <a:xfrm>
            <a:off x="7948083" y="1150358"/>
            <a:ext cx="409151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Good </a:t>
            </a:r>
            <a:r>
              <a:rPr lang="en-US" dirty="0">
                <a:hlinkClick r:id="rId3"/>
              </a:rPr>
              <a:t>3D visual representation</a:t>
            </a:r>
            <a:r>
              <a:rPr lang="en-US" dirty="0"/>
              <a:t> of 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5967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benefit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3074" name="Picture 2" descr="http://cv-tricks.com/wp-content/uploads/2017/04/cn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76" y="1829716"/>
            <a:ext cx="10786872" cy="4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010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20" y="313603"/>
            <a:ext cx="7447847" cy="74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59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63" y="2084832"/>
            <a:ext cx="8126202" cy="35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511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4038</TotalTime>
  <Words>1014</Words>
  <Application>Microsoft Office PowerPoint</Application>
  <PresentationFormat>Widescreen</PresentationFormat>
  <Paragraphs>276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Integral</vt:lpstr>
      <vt:lpstr>Introduction to convolutional Neural Networks</vt:lpstr>
      <vt:lpstr>5 minutes questionnaire</vt:lpstr>
      <vt:lpstr>prerequisites</vt:lpstr>
      <vt:lpstr>Classic cnn problems</vt:lpstr>
      <vt:lpstr>CNN</vt:lpstr>
      <vt:lpstr>CNN</vt:lpstr>
      <vt:lpstr>Cnn benefit</vt:lpstr>
      <vt:lpstr>Convolution layer</vt:lpstr>
      <vt:lpstr>maxpooling</vt:lpstr>
      <vt:lpstr>Average pooling</vt:lpstr>
      <vt:lpstr>Max vs average</vt:lpstr>
      <vt:lpstr>Stride and padding</vt:lpstr>
      <vt:lpstr>Datasets</vt:lpstr>
      <vt:lpstr>Tiny images</vt:lpstr>
      <vt:lpstr>Tiny images</vt:lpstr>
      <vt:lpstr>Cifar-10, cifar-100</vt:lpstr>
      <vt:lpstr>ImageNET</vt:lpstr>
      <vt:lpstr>ImageNET</vt:lpstr>
      <vt:lpstr>How to gather dataset?</vt:lpstr>
      <vt:lpstr>Galaxy project</vt:lpstr>
      <vt:lpstr>Training problems</vt:lpstr>
      <vt:lpstr>Training problems</vt:lpstr>
      <vt:lpstr>overfitting</vt:lpstr>
      <vt:lpstr>overfitting</vt:lpstr>
      <vt:lpstr>Features from NNs</vt:lpstr>
      <vt:lpstr>Features from NNs</vt:lpstr>
      <vt:lpstr>Features from NNs</vt:lpstr>
      <vt:lpstr>Features from NNs</vt:lpstr>
      <vt:lpstr>Features from CNN</vt:lpstr>
      <vt:lpstr>Filter visualization</vt:lpstr>
      <vt:lpstr>Rgb filter visualization</vt:lpstr>
      <vt:lpstr>Activation visualization</vt:lpstr>
      <vt:lpstr>Maximal neuron activation</vt:lpstr>
      <vt:lpstr>Visualization of neuron stimulus</vt:lpstr>
      <vt:lpstr>Visualization of important data</vt:lpstr>
      <vt:lpstr>tSNE</vt:lpstr>
      <vt:lpstr>PowerPoint Presentation</vt:lpstr>
      <vt:lpstr>Reconstruction of the image</vt:lpstr>
      <vt:lpstr>Реконструкция изображения</vt:lpstr>
      <vt:lpstr>Reconstruction of the image</vt:lpstr>
      <vt:lpstr>How to trick cNN</vt:lpstr>
      <vt:lpstr>Frameworks of Cnns visualization</vt:lpstr>
      <vt:lpstr>Cnn frameworks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компьютерного зрения</dc:title>
  <dc:subject/>
  <dc:creator>AFirsov</dc:creator>
  <cp:keywords/>
  <dc:description/>
  <cp:lastModifiedBy>Artemiy Firsov</cp:lastModifiedBy>
  <cp:revision>370</cp:revision>
  <dcterms:created xsi:type="dcterms:W3CDTF">2018-02-15T13:46:29Z</dcterms:created>
  <dcterms:modified xsi:type="dcterms:W3CDTF">2020-11-05T12:03:33Z</dcterms:modified>
  <cp:category/>
</cp:coreProperties>
</file>